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80FCF-F382-4150-921C-5B68CEC8C14F}" type="datetimeFigureOut">
              <a:rPr kumimoji="1" lang="ja-JP" altLang="en-US" smtClean="0"/>
              <a:pPr/>
              <a:t>2019/4/2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A7775-5C91-4176-8FB5-C9479F4405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47B7FA-6DEC-44C3-9EDB-85EE339F048E}" type="datetime1">
              <a:rPr kumimoji="1" lang="ja-JP" altLang="en-US" smtClean="0"/>
              <a:pPr/>
              <a:t>2019/4/2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213503-5F7B-470C-BEE5-CACBFD2A4E6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AEDDF-E1B9-4866-826F-A5675ABDA317}" type="datetime1">
              <a:rPr kumimoji="1" lang="ja-JP" altLang="en-US" smtClean="0"/>
              <a:pPr/>
              <a:t>2019/4/2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13503-5F7B-470C-BEE5-CACBFD2A4E6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D7732-2512-4068-A9D8-7570E225A0E5}" type="datetime1">
              <a:rPr kumimoji="1" lang="ja-JP" altLang="en-US" smtClean="0"/>
              <a:pPr/>
              <a:t>2019/4/2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13503-5F7B-470C-BEE5-CACBFD2A4E6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AA587-AD5B-48B7-AD23-5A19C806408A}" type="datetime1">
              <a:rPr kumimoji="1" lang="ja-JP" altLang="en-US" smtClean="0"/>
              <a:pPr/>
              <a:t>2019/4/2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13503-5F7B-470C-BEE5-CACBFD2A4E6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DBFCEC-599E-4AAA-9898-864A92FC89F0}" type="datetime1">
              <a:rPr kumimoji="1" lang="ja-JP" altLang="en-US" smtClean="0"/>
              <a:pPr/>
              <a:t>2019/4/2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13503-5F7B-470C-BEE5-CACBFD2A4E6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8FE864-3015-4356-8CB8-F78F1B8F63E1}" type="datetime1">
              <a:rPr kumimoji="1" lang="ja-JP" altLang="en-US" smtClean="0"/>
              <a:pPr/>
              <a:t>2019/4/2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13503-5F7B-470C-BEE5-CACBFD2A4E6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E0AA3-5E86-4B11-8B87-73D5E80E3001}" type="datetime1">
              <a:rPr kumimoji="1" lang="ja-JP" altLang="en-US" smtClean="0"/>
              <a:pPr/>
              <a:t>2019/4/2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13503-5F7B-470C-BEE5-CACBFD2A4E6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77F7B-0682-4964-95AD-752FDA01DB54}" type="datetime1">
              <a:rPr kumimoji="1" lang="ja-JP" altLang="en-US" smtClean="0"/>
              <a:pPr/>
              <a:t>2019/4/2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13503-5F7B-470C-BEE5-CACBFD2A4E6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27D6FC-4377-456D-8B3E-780E453C9E11}" type="datetime1">
              <a:rPr kumimoji="1" lang="ja-JP" altLang="en-US" smtClean="0"/>
              <a:pPr/>
              <a:t>2019/4/2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13503-5F7B-470C-BEE5-CACBFD2A4E6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36181E4-5746-40D7-B314-57560EC360A4}" type="datetime1">
              <a:rPr kumimoji="1" lang="ja-JP" altLang="en-US" smtClean="0"/>
              <a:pPr/>
              <a:t>2019/4/2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13503-5F7B-470C-BEE5-CACBFD2A4E6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1F57A4-85A5-4D10-9417-6E90789AC44B}" type="datetime1">
              <a:rPr kumimoji="1" lang="ja-JP" altLang="en-US" smtClean="0"/>
              <a:pPr/>
              <a:t>2019/4/2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213503-5F7B-470C-BEE5-CACBFD2A4E6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74BF8C6-3155-4C7F-AD9B-226B943FBB16}" type="datetime1">
              <a:rPr kumimoji="1" lang="ja-JP" altLang="en-US" smtClean="0"/>
              <a:pPr/>
              <a:t>2019/4/2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213503-5F7B-470C-BEE5-CACBFD2A4E6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752601"/>
            <a:ext cx="9144000" cy="1829761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次期「東通村まち・ひと・しごと創生総合戦略」の策定に向けて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524328" y="188640"/>
            <a:ext cx="1152128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資料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2 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3503-5F7B-470C-BEE5-CACBFD2A4E6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44016" y="274638"/>
            <a:ext cx="8748464" cy="1143000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1.</a:t>
            </a:r>
            <a:r>
              <a:rPr kumimoji="1" lang="ja-JP" altLang="en-US" sz="2800" dirty="0" smtClean="0"/>
              <a:t>次期「東通村まち・ひと・しごと創生総合戦略」の策定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lang="ja-JP" altLang="en-US" sz="2800" dirty="0" smtClean="0"/>
              <a:t>　</a:t>
            </a:r>
            <a:r>
              <a:rPr kumimoji="1" lang="ja-JP" altLang="en-US" sz="2800" dirty="0" smtClean="0"/>
              <a:t>について</a:t>
            </a:r>
            <a:endParaRPr kumimoji="1" lang="ja-JP" altLang="en-US" sz="2800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07504" y="1628800"/>
            <a:ext cx="8064896" cy="4086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１．国の次期「まち・ひと・しごと創生総合戦略」に向けた取組み</a:t>
            </a:r>
            <a:endParaRPr kumimoji="1" lang="ja-JP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2093947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52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・国では、第１期の総仕上げを目指すとともに、必要な調査・分析を行い、次期「総合戦略」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lvl="0" indent="152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の策定に取り組む。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lvl="0" indent="152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・６月に次期「総合戦略」の骨格を示す予定で検討を進めている。</a:t>
            </a:r>
            <a:endParaRPr kumimoji="1" lang="ja-JP" sz="1600" b="0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07504" y="3236401"/>
            <a:ext cx="8064896" cy="4086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２．次期「東通村まち・ひと・しごと創生総合戦略」の策定について</a:t>
            </a:r>
            <a:endParaRPr kumimoji="1" lang="ja-JP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79512" y="3784972"/>
            <a:ext cx="889248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52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・国の「総合戦略」に合わせ、「東通村まち・ひと・しごと創生総合戦略」の計画期間が平成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lvl="0" indent="152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２７年度～平成３１年度であるため、国の方針に従い進捗状況を踏まえながら、平成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31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年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lvl="0" indent="152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度中に次期「総合戦略」を策定する。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lvl="0" indent="152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・次期「総合戦略」の策定は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地域経済分析システム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RESAS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等を活用し人口ビジョンを見直し、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lvl="0" indent="152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現「総合戦略」をベースにし、各種取組や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KPI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（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重要業績評価指数）の更新を行う。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lvl="0" indent="152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・住民アンケートや住民ワークショップを実施し、住民の意見を反映する。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lvl="0" indent="152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・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活発的な議論・事業実施が行えるよう本部組織体制の見直しを図り、次期「総合戦略」に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　　反映する。</a:t>
            </a:r>
          </a:p>
          <a:p>
            <a:pPr lvl="0" indent="152400" fontAlgn="base">
              <a:spcBef>
                <a:spcPct val="0"/>
              </a:spcBef>
              <a:spcAft>
                <a:spcPct val="0"/>
              </a:spcAft>
            </a:pP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3503-5F7B-470C-BEE5-CACBFD2A4E68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8435280" cy="1143000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２</a:t>
            </a:r>
            <a:r>
              <a:rPr lang="en-US" altLang="ja-JP" sz="2800" dirty="0" smtClean="0"/>
              <a:t>.</a:t>
            </a:r>
            <a:r>
              <a:rPr lang="ja-JP" altLang="en-US" sz="2800" dirty="0" smtClean="0"/>
              <a:t>次期「東通村まち・ひと・しごと創生総合戦略」の策定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　に向けて</a:t>
            </a:r>
            <a:endParaRPr kumimoji="1" lang="ja-JP" altLang="en-US" sz="2800" dirty="0"/>
          </a:p>
        </p:txBody>
      </p:sp>
      <p:graphicFrame>
        <p:nvGraphicFramePr>
          <p:cNvPr id="4" name="コンテンツ プレースホルダ 3"/>
          <p:cNvGraphicFramePr>
            <a:graphicFrameLocks/>
          </p:cNvGraphicFramePr>
          <p:nvPr/>
        </p:nvGraphicFramePr>
        <p:xfrm>
          <a:off x="179512" y="980728"/>
          <a:ext cx="8795320" cy="5486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16224"/>
                <a:gridCol w="677909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b="1" dirty="0" smtClean="0">
                          <a:latin typeface="+mn-lt"/>
                          <a:ea typeface="+mn-ea"/>
                        </a:rPr>
                        <a:t>内容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b="1" dirty="0" smtClean="0">
                          <a:latin typeface="+mn-lt"/>
                          <a:ea typeface="+mn-ea"/>
                        </a:rPr>
                        <a:t>詳細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有識者会議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・次期「総合戦略」の素案ができ次第、有識者会議を</a:t>
                      </a:r>
                      <a:r>
                        <a:rPr kumimoji="1" lang="en-US" altLang="ja-JP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～</a:t>
                      </a:r>
                      <a:r>
                        <a:rPr kumimoji="1" lang="en-US" altLang="ja-JP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</a:t>
                      </a: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回開催し（</a:t>
                      </a:r>
                      <a:r>
                        <a:rPr kumimoji="1" lang="en-US" altLang="ja-JP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</a:t>
                      </a: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～</a:t>
                      </a:r>
                      <a:r>
                        <a:rPr kumimoji="1" lang="en-US" altLang="ja-JP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</a:t>
                      </a: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月予</a:t>
                      </a:r>
                      <a:endParaRPr kumimoji="1" lang="en-US" altLang="ja-JP" sz="1400" b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　定）、戦略及び事業について指導・助言をいただく。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429333"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</a:pPr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本部会議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・年度初めに本部会議を開催し、</a:t>
                      </a:r>
                      <a:r>
                        <a:rPr kumimoji="1" lang="en-US" altLang="ja-JP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2019</a:t>
                      </a: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年度の取組について議論し共通認識を図る。</a:t>
                      </a:r>
                      <a:endParaRPr kumimoji="1" lang="en-US" altLang="ja-JP" sz="1400" b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・次期「総合戦略」の素案ができ次第、幹事会を開催した後、本部会議を開催し戦</a:t>
                      </a:r>
                      <a:endParaRPr kumimoji="1" lang="en-US" altLang="ja-JP" sz="1400" b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　略について議論する。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</a:pPr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幹事会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・年度初めに本部会議を開催した後、幹事会を開催し、</a:t>
                      </a:r>
                      <a:r>
                        <a:rPr kumimoji="1" lang="en-US" altLang="ja-JP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2019</a:t>
                      </a: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年度の取組について</a:t>
                      </a:r>
                      <a:endParaRPr kumimoji="1" lang="en-US" altLang="ja-JP" sz="1400" b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　議論・共通認識を図る。</a:t>
                      </a:r>
                      <a:endParaRPr kumimoji="1" lang="en-US" altLang="ja-JP" sz="1400" b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・次期「総合戦略」の素案ができ次第、幹事会を開催し、戦略について議論する。</a:t>
                      </a:r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KPI</a:t>
                      </a:r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達成状況検証</a:t>
                      </a:r>
                      <a:endParaRPr kumimoji="1" lang="ja-JP" altLang="en-US" sz="1400" b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・現「総合戦略」における</a:t>
                      </a:r>
                      <a:r>
                        <a:rPr kumimoji="1" lang="en-US" altLang="ja-JP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KPI</a:t>
                      </a: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（重要業績評価指数）の達成状況を検証する。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住民アンケート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・次期「総合戦略」の作成に住民意見を反映させるため住民アンケートを実施する。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205740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住民ワークショップ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・「総合戦略」の住民周知・理解促進を図るとともに、住民意見を次期「総合戦</a:t>
                      </a:r>
                      <a:endParaRPr kumimoji="1" lang="en-US" altLang="ja-JP" sz="1400" b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　略」に反映するため、住民ワークショップを実施する。</a:t>
                      </a:r>
                    </a:p>
                  </a:txBody>
                  <a:tcPr/>
                </a:tc>
              </a:tr>
              <a:tr h="406112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本部組織体制見直し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・活発的な議論・事業実施が行えるよう本部組織体制の見直しを図り、次期「総合</a:t>
                      </a:r>
                      <a:endParaRPr kumimoji="1" lang="en-US" altLang="ja-JP" sz="1400" b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　戦略」に反映する。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関係課との協議・調整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・次期「総合戦略」の策定に向け、関係課と協議・調整を図る。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人口ビジョン見直し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・国・県の方針・進捗状況等を踏まえながら、「人口ビジョン」の見直しをする。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次期「総合戦略」作成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・国・県の方針・進捗状況等を踏まえながら、次期「総合戦略」を策定する。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3503-5F7B-470C-BEE5-CACBFD2A4E68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251520" y="1484784"/>
          <a:ext cx="8640960" cy="4544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1584176"/>
                <a:gridCol w="1584176"/>
                <a:gridCol w="1728192"/>
                <a:gridCol w="1728192"/>
              </a:tblGrid>
              <a:tr h="2057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内容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４～６月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７～９月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１０～</a:t>
                      </a:r>
                      <a:r>
                        <a:rPr kumimoji="1" lang="en-US" altLang="ja-JP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２月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１～３月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有識者会議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33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本部会議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幹事会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KPI</a:t>
                      </a: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達成状況検証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住民アンケート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住民ワークショップ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本部組織体制見直し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関係課との協議・調整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人口ビジョン見直し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次期「総合戦略」作成</a:t>
                      </a: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r>
              <a:rPr lang="ja-JP" altLang="en-US" sz="2800" dirty="0" smtClean="0"/>
              <a:t>３．次期「東通村まち・ひと・しごと創生総合戦略」の策定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　に向けた平成</a:t>
            </a:r>
            <a:r>
              <a:rPr lang="en-US" altLang="ja-JP" sz="2800" dirty="0" smtClean="0"/>
              <a:t>31</a:t>
            </a:r>
            <a:r>
              <a:rPr lang="ja-JP" altLang="en-US" sz="2800" dirty="0" smtClean="0"/>
              <a:t>年度スケジュール</a:t>
            </a:r>
            <a:endParaRPr kumimoji="1" lang="ja-JP" altLang="en-US" sz="2800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3347864" y="5373216"/>
            <a:ext cx="3312368" cy="0"/>
          </a:xfrm>
          <a:prstGeom prst="line">
            <a:avLst/>
          </a:prstGeom>
          <a:ln w="38100" cap="rnd">
            <a:solidFill>
              <a:schemeClr val="accent2">
                <a:lumMod val="60000"/>
                <a:lumOff val="40000"/>
              </a:schemeClr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3347864" y="4149080"/>
            <a:ext cx="3312368" cy="0"/>
          </a:xfrm>
          <a:prstGeom prst="line">
            <a:avLst/>
          </a:prstGeom>
          <a:ln w="38100" cap="rnd">
            <a:solidFill>
              <a:schemeClr val="accent2">
                <a:lumMod val="60000"/>
                <a:lumOff val="40000"/>
              </a:schemeClr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3347864" y="3789040"/>
            <a:ext cx="3312368" cy="0"/>
          </a:xfrm>
          <a:prstGeom prst="line">
            <a:avLst/>
          </a:prstGeom>
          <a:ln w="38100" cap="rnd">
            <a:solidFill>
              <a:schemeClr val="accent2">
                <a:lumMod val="60000"/>
                <a:lumOff val="40000"/>
              </a:schemeClr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2771800" y="3284984"/>
            <a:ext cx="2592288" cy="0"/>
          </a:xfrm>
          <a:prstGeom prst="line">
            <a:avLst/>
          </a:prstGeom>
          <a:ln w="38100" cap="rnd">
            <a:solidFill>
              <a:schemeClr val="accent2">
                <a:lumMod val="60000"/>
                <a:lumOff val="40000"/>
              </a:schemeClr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347864" y="4581128"/>
            <a:ext cx="3312368" cy="0"/>
          </a:xfrm>
          <a:prstGeom prst="line">
            <a:avLst/>
          </a:prstGeom>
          <a:ln w="38100" cap="rnd">
            <a:solidFill>
              <a:schemeClr val="accent2">
                <a:lumMod val="60000"/>
                <a:lumOff val="40000"/>
              </a:schemeClr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5148064" y="5805264"/>
            <a:ext cx="3384376" cy="0"/>
          </a:xfrm>
          <a:prstGeom prst="line">
            <a:avLst/>
          </a:prstGeom>
          <a:ln w="38100" cap="rnd">
            <a:solidFill>
              <a:schemeClr val="accent2">
                <a:lumMod val="60000"/>
                <a:lumOff val="40000"/>
              </a:schemeClr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H="1" flipV="1">
            <a:off x="7875984" y="2124472"/>
            <a:ext cx="8384" cy="8384"/>
          </a:xfrm>
          <a:prstGeom prst="line">
            <a:avLst/>
          </a:prstGeom>
          <a:ln w="38100" cap="rnd">
            <a:solidFill>
              <a:schemeClr val="accent2">
                <a:lumMod val="60000"/>
                <a:lumOff val="40000"/>
              </a:schemeClr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H="1" flipV="1">
            <a:off x="8452048" y="2124472"/>
            <a:ext cx="8384" cy="8384"/>
          </a:xfrm>
          <a:prstGeom prst="line">
            <a:avLst/>
          </a:prstGeom>
          <a:ln w="38100" cap="rnd">
            <a:solidFill>
              <a:schemeClr val="accent2">
                <a:lumMod val="60000"/>
                <a:lumOff val="40000"/>
              </a:schemeClr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H="1" flipV="1">
            <a:off x="2475384" y="2492896"/>
            <a:ext cx="8384" cy="8384"/>
          </a:xfrm>
          <a:prstGeom prst="line">
            <a:avLst/>
          </a:prstGeom>
          <a:ln w="38100" cap="rnd">
            <a:solidFill>
              <a:schemeClr val="accent2">
                <a:lumMod val="60000"/>
                <a:lumOff val="40000"/>
              </a:schemeClr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 flipV="1">
            <a:off x="7371928" y="2484512"/>
            <a:ext cx="8384" cy="8384"/>
          </a:xfrm>
          <a:prstGeom prst="line">
            <a:avLst/>
          </a:prstGeom>
          <a:ln w="38100" cap="rnd">
            <a:solidFill>
              <a:schemeClr val="accent2">
                <a:lumMod val="60000"/>
                <a:lumOff val="40000"/>
              </a:schemeClr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 flipV="1">
            <a:off x="2763416" y="2916560"/>
            <a:ext cx="8384" cy="8384"/>
          </a:xfrm>
          <a:prstGeom prst="line">
            <a:avLst/>
          </a:prstGeom>
          <a:ln w="38100" cap="rnd">
            <a:solidFill>
              <a:schemeClr val="accent2">
                <a:lumMod val="60000"/>
                <a:lumOff val="40000"/>
              </a:schemeClr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 flipV="1">
            <a:off x="6804248" y="2916560"/>
            <a:ext cx="8384" cy="8384"/>
          </a:xfrm>
          <a:prstGeom prst="line">
            <a:avLst/>
          </a:prstGeom>
          <a:ln w="38100" cap="rnd">
            <a:solidFill>
              <a:schemeClr val="accent2">
                <a:lumMod val="60000"/>
                <a:lumOff val="40000"/>
              </a:schemeClr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2555776" y="5013176"/>
            <a:ext cx="5976664" cy="0"/>
          </a:xfrm>
          <a:prstGeom prst="line">
            <a:avLst/>
          </a:prstGeom>
          <a:ln w="38100" cap="rnd">
            <a:solidFill>
              <a:schemeClr val="accent2">
                <a:lumMod val="60000"/>
                <a:lumOff val="40000"/>
              </a:schemeClr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3503-5F7B-470C-BEE5-CACBFD2A4E6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214</TotalTime>
  <Words>483</Words>
  <Application>Microsoft Office PowerPoint</Application>
  <PresentationFormat>画面に合わせる (4:3)</PresentationFormat>
  <Paragraphs>66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ビジネス</vt:lpstr>
      <vt:lpstr>次期「東通村まち・ひと・しごと創生総合戦略」の策定に向けて </vt:lpstr>
      <vt:lpstr>1.次期「東通村まち・ひと・しごと創生総合戦略」の策定 　について</vt:lpstr>
      <vt:lpstr>２.次期「東通村まち・ひと・しごと創生総合戦略」の策定 　に向けて</vt:lpstr>
      <vt:lpstr>３．次期「東通村まち・ひと・しごと創生総合戦略」の策定 　に向けた平成31年度スケジュール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東通村まち・ひと・しごと創生総合戦略 来年度のスケジュール及び 取組方法について</dc:title>
  <dc:creator>東通村</dc:creator>
  <cp:lastModifiedBy>東通村</cp:lastModifiedBy>
  <cp:revision>27</cp:revision>
  <dcterms:created xsi:type="dcterms:W3CDTF">2019-02-19T09:47:47Z</dcterms:created>
  <dcterms:modified xsi:type="dcterms:W3CDTF">2019-04-02T05:14:53Z</dcterms:modified>
</cp:coreProperties>
</file>